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6"/>
  </p:notesMasterIdLst>
  <p:sldIdLst>
    <p:sldId id="259" r:id="rId2"/>
    <p:sldId id="286" r:id="rId3"/>
    <p:sldId id="260" r:id="rId4"/>
    <p:sldId id="284" r:id="rId5"/>
    <p:sldId id="261" r:id="rId6"/>
    <p:sldId id="292" r:id="rId7"/>
    <p:sldId id="271" r:id="rId8"/>
    <p:sldId id="280" r:id="rId9"/>
    <p:sldId id="287" r:id="rId10"/>
    <p:sldId id="288" r:id="rId11"/>
    <p:sldId id="289" r:id="rId12"/>
    <p:sldId id="290" r:id="rId13"/>
    <p:sldId id="291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/>
    <p:restoredTop sz="91638" autoAdjust="0"/>
  </p:normalViewPr>
  <p:slideViewPr>
    <p:cSldViewPr snapToGrid="0" snapToObjects="1">
      <p:cViewPr varScale="1">
        <p:scale>
          <a:sx n="98" d="100"/>
          <a:sy n="98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3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7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A5DE257-58D5-4FEB-8EBD-CD4FB11213A2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863031"/>
            <a:ext cx="4318946" cy="1468442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336616" y="672820"/>
            <a:ext cx="6470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 EV3</a:t>
            </a:r>
            <a:r>
              <a:rPr lang="en-US" sz="4800" baseline="0" dirty="0">
                <a:latin typeface="Arial Black" panose="020B0A04020102020204" pitchFamily="34" charset="0"/>
              </a:rPr>
              <a:t>Dev Lessons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5F7436-3544-42B9-95B7-11028BDFAB9D}"/>
              </a:ext>
            </a:extLst>
          </p:cNvPr>
          <p:cNvCxnSpPr/>
          <p:nvPr userDrawn="1"/>
        </p:nvCxnSpPr>
        <p:spPr>
          <a:xfrm>
            <a:off x="1336616" y="1559859"/>
            <a:ext cx="6516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D9EB-8AAA-4A66-800C-26024B7BC64F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A209-DFEF-4500-9681-713F680B3B96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F3BC-CBBE-4C94-8FD9-2F233143D51F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22339A-6349-4718-9B82-2C09585838E3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9DDA-24FC-4449-B938-81C9EE1BD930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206CF-A144-45C8-81B6-C4F897795100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FE23-7F45-413A-BE76-9BE12C1DE12D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DE4C-14D8-4B63-86ED-90ABEA253592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D65615-EB19-4FBF-9C02-41BE5B3E8717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407E8F-CA99-4DB5-BBC2-D4C0224E45CC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B9340931-35FA-4D78-BC1D-A22B85CF0425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s://github.com/ev3dev/vscode-hello-python/archive/master.z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bian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3dev.org/download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https://etcher.i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Introduc</a:t>
            </a:r>
            <a:r>
              <a:rPr lang="ro-RO" dirty="0"/>
              <a:t>ere în </a:t>
            </a:r>
            <a:r>
              <a:rPr lang="en-US" dirty="0"/>
              <a:t>EV3Dev:</a:t>
            </a:r>
            <a:br>
              <a:rPr lang="en-US" dirty="0"/>
            </a:br>
            <a:r>
              <a:rPr lang="en-US" dirty="0"/>
              <a:t> Set</a:t>
            </a:r>
            <a:r>
              <a:rPr lang="ro-RO" dirty="0"/>
              <a:t>-</a:t>
            </a:r>
            <a:r>
              <a:rPr lang="en-US" dirty="0"/>
              <a:t>up </a:t>
            </a:r>
            <a:r>
              <a:rPr lang="ro-RO" dirty="0"/>
              <a:t>cu</a:t>
            </a:r>
            <a:r>
              <a:rPr lang="en-US" dirty="0"/>
              <a:t> Python</a:t>
            </a:r>
          </a:p>
        </p:txBody>
      </p:sp>
      <p:pic>
        <p:nvPicPr>
          <p:cNvPr id="1026" name="Picture 2" descr="https://avatars0.githubusercontent.com/u/6878323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84" y="4876798"/>
            <a:ext cx="1533495" cy="15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DD60-994E-4A93-AAF7-B79BBAD4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Pasul</a:t>
            </a:r>
            <a:r>
              <a:rPr lang="en-US" dirty="0"/>
              <a:t> 5: </a:t>
            </a:r>
            <a:r>
              <a:rPr lang="ro-RO" dirty="0"/>
              <a:t>Descarcă exemplul de proiect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ECFE-B81C-4152-A1A2-33CCB1272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1359243"/>
            <a:ext cx="4710623" cy="48809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ro-RO" dirty="0"/>
              <a:t>escarcă și extrage următorul fișier </a:t>
            </a:r>
            <a:r>
              <a:rPr lang="en-US" dirty="0"/>
              <a:t>zip: </a:t>
            </a:r>
            <a:r>
              <a:rPr lang="en-US" dirty="0">
                <a:hlinkClick r:id="rId2"/>
              </a:rPr>
              <a:t>https://github.com/ev3dev/vscode-hello-python/archive/master.zip</a:t>
            </a:r>
            <a:endParaRPr lang="en-US" dirty="0"/>
          </a:p>
          <a:p>
            <a:endParaRPr lang="en-US" dirty="0"/>
          </a:p>
          <a:p>
            <a:r>
              <a:rPr lang="ro-RO" dirty="0"/>
              <a:t>Deschide folderul în </a:t>
            </a:r>
            <a:r>
              <a:rPr lang="en-US" dirty="0"/>
              <a:t>VSC</a:t>
            </a:r>
          </a:p>
          <a:p>
            <a:endParaRPr lang="en-US" dirty="0"/>
          </a:p>
          <a:p>
            <a:r>
              <a:rPr lang="ro-RO" dirty="0"/>
              <a:t>Vei vedea următorul mesaj de alertă </a:t>
            </a:r>
            <a:r>
              <a:rPr lang="en-US" dirty="0"/>
              <a:t>“This workspace has extension recommendations”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ro-RO" dirty="0">
                <a:sym typeface="Wingdings" panose="05000000000000000000" pitchFamily="2" charset="2"/>
              </a:rPr>
              <a:t>Apasă</a:t>
            </a:r>
            <a:r>
              <a:rPr lang="en-US" dirty="0">
                <a:sym typeface="Wingdings" panose="05000000000000000000" pitchFamily="2" charset="2"/>
              </a:rPr>
              <a:t> “Install All”. </a:t>
            </a:r>
            <a:r>
              <a:rPr lang="ro-RO" dirty="0">
                <a:sym typeface="Wingdings" panose="05000000000000000000" pitchFamily="2" charset="2"/>
              </a:rPr>
              <a:t>După aceea vei fi ghidat să instalezi </a:t>
            </a:r>
            <a:r>
              <a:rPr lang="en-US" dirty="0">
                <a:sym typeface="Wingdings" panose="05000000000000000000" pitchFamily="2" charset="2"/>
              </a:rPr>
              <a:t>install </a:t>
            </a:r>
            <a:r>
              <a:rPr lang="en-US" dirty="0" err="1">
                <a:sym typeface="Wingdings" panose="05000000000000000000" pitchFamily="2" charset="2"/>
              </a:rPr>
              <a:t>pylint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ro-RO" dirty="0">
                <a:sym typeface="Wingdings" panose="05000000000000000000" pitchFamily="2" charset="2"/>
              </a:rPr>
              <a:t>apasă</a:t>
            </a:r>
            <a:r>
              <a:rPr lang="en-US" dirty="0">
                <a:sym typeface="Wingdings" panose="05000000000000000000" pitchFamily="2" charset="2"/>
              </a:rPr>
              <a:t> install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Op</a:t>
            </a:r>
            <a:r>
              <a:rPr lang="ro-RO" dirty="0">
                <a:sym typeface="Wingdings" panose="05000000000000000000" pitchFamily="2" charset="2"/>
              </a:rPr>
              <a:t>ț</a:t>
            </a:r>
            <a:r>
              <a:rPr lang="en-US" dirty="0" err="1">
                <a:sym typeface="Wingdings" panose="05000000000000000000" pitchFamily="2" charset="2"/>
              </a:rPr>
              <a:t>ional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ro-RO" dirty="0">
                <a:sym typeface="Wingdings" panose="05000000000000000000" pitchFamily="2" charset="2"/>
              </a:rPr>
              <a:t>dacă vrei un control al versiunii software-ului , poți de asemenea instala</a:t>
            </a:r>
            <a:r>
              <a:rPr lang="en-US" dirty="0">
                <a:sym typeface="Wingdings" panose="05000000000000000000" pitchFamily="2" charset="2"/>
              </a:rPr>
              <a:t> Git. VSC </a:t>
            </a:r>
            <a:r>
              <a:rPr lang="en-US" dirty="0" err="1">
                <a:sym typeface="Wingdings" panose="05000000000000000000" pitchFamily="2" charset="2"/>
              </a:rPr>
              <a:t>integr</a:t>
            </a:r>
            <a:r>
              <a:rPr lang="ro-RO" dirty="0">
                <a:sym typeface="Wingdings" panose="05000000000000000000" pitchFamily="2" charset="2"/>
              </a:rPr>
              <a:t>ează </a:t>
            </a:r>
            <a:r>
              <a:rPr lang="en-US" dirty="0">
                <a:sym typeface="Wingdings" panose="05000000000000000000" pitchFamily="2" charset="2"/>
              </a:rPr>
              <a:t>Git </a:t>
            </a:r>
            <a:r>
              <a:rPr lang="ro-RO" dirty="0">
                <a:sym typeface="Wingdings" panose="05000000000000000000" pitchFamily="2" charset="2"/>
              </a:rPr>
              <a:t>destul de bine</a:t>
            </a:r>
            <a:r>
              <a:rPr lang="en-US" dirty="0">
                <a:sym typeface="Wingdings" panose="05000000000000000000" pitchFamily="2" charset="2"/>
              </a:rPr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DDCE3-87F2-4748-96B6-2F1B21CF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D22C2-95A6-480C-91A6-25B46B35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11" y="1359243"/>
            <a:ext cx="2301938" cy="170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E0076-C2AA-4402-85DA-581BDBE33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96" y="2040894"/>
            <a:ext cx="2073647" cy="1557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5CF952-8B18-4DF2-9D13-8DBD2FC99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876" y="3764504"/>
            <a:ext cx="3128778" cy="17358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02C6FC-F7F5-4B06-B4A9-2A8CE050676E}"/>
              </a:ext>
            </a:extLst>
          </p:cNvPr>
          <p:cNvSpPr/>
          <p:nvPr/>
        </p:nvSpPr>
        <p:spPr>
          <a:xfrm>
            <a:off x="7067107" y="4861018"/>
            <a:ext cx="737191" cy="63773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C87B9-DE64-4B51-BC6D-A0E62088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CAC7-555F-4E9A-A20A-10F7EBFC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Pasul</a:t>
            </a:r>
            <a:r>
              <a:rPr lang="en-US" dirty="0"/>
              <a:t> 6: </a:t>
            </a:r>
            <a:r>
              <a:rPr lang="en-US" dirty="0" err="1"/>
              <a:t>Instal</a:t>
            </a:r>
            <a:r>
              <a:rPr lang="ro-RO" dirty="0"/>
              <a:t>ează</a:t>
            </a:r>
            <a:r>
              <a:rPr lang="en-US" dirty="0"/>
              <a:t> 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1D00B-37BD-492B-9A54-6FB0DD5C1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1359244"/>
            <a:ext cx="8136973" cy="89081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</a:t>
            </a:r>
            <a:r>
              <a:rPr lang="ro-RO" dirty="0"/>
              <a:t>escarcă și instalează </a:t>
            </a:r>
            <a:r>
              <a:rPr lang="en-US" dirty="0"/>
              <a:t>python3 </a:t>
            </a:r>
            <a:r>
              <a:rPr lang="ro-RO" dirty="0"/>
              <a:t>de aici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r>
              <a:rPr lang="ro-RO" dirty="0"/>
              <a:t>Nu vei rula </a:t>
            </a:r>
            <a:r>
              <a:rPr lang="en-US" dirty="0"/>
              <a:t>python </a:t>
            </a:r>
            <a:r>
              <a:rPr lang="ro-RO" dirty="0"/>
              <a:t>pe </a:t>
            </a:r>
            <a:r>
              <a:rPr lang="en-US" dirty="0"/>
              <a:t>desktop</a:t>
            </a:r>
            <a:r>
              <a:rPr lang="ro-RO" dirty="0"/>
              <a:t>-ul tău dar set-upurile pentru </a:t>
            </a:r>
            <a:r>
              <a:rPr lang="en-US" dirty="0"/>
              <a:t>IDE </a:t>
            </a:r>
            <a:r>
              <a:rPr lang="ro-RO" dirty="0"/>
              <a:t>au nevoie de asta.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A2C54-7B90-418C-A51A-83CBC586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60981-8469-4B1F-B2B0-6A308D883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88" y="2356665"/>
            <a:ext cx="6326495" cy="3990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07AE-3DCD-4B01-9A37-3D50AFA5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2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6C99-0169-49B8-A63F-EB77AC3F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Pasul</a:t>
            </a:r>
            <a:r>
              <a:rPr lang="en-US" dirty="0"/>
              <a:t> 7: </a:t>
            </a:r>
            <a:r>
              <a:rPr lang="en-US" dirty="0" err="1"/>
              <a:t>Conect</a:t>
            </a:r>
            <a:r>
              <a:rPr lang="ro-RO" dirty="0"/>
              <a:t>ează-te la E</a:t>
            </a:r>
            <a:r>
              <a:rPr lang="en-US" dirty="0"/>
              <a:t>V3dev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6A5F8B-0620-4C40-ADE5-9605AF681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009" y="1515140"/>
            <a:ext cx="5130278" cy="38277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47D90-0DD8-4E72-BBBF-62001238A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2652C-1C9C-46EE-9670-B03B970DA7CB}"/>
              </a:ext>
            </a:extLst>
          </p:cNvPr>
          <p:cNvSpPr txBox="1"/>
          <p:nvPr/>
        </p:nvSpPr>
        <p:spPr>
          <a:xfrm>
            <a:off x="312713" y="1133959"/>
            <a:ext cx="32470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Apasă pe </a:t>
            </a:r>
            <a:r>
              <a:rPr lang="en-US" dirty="0"/>
              <a:t>File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Apoi apasă pe </a:t>
            </a:r>
            <a:r>
              <a:rPr lang="en-US" dirty="0"/>
              <a:t>“Click here to connect to a device” </a:t>
            </a:r>
            <a:r>
              <a:rPr lang="ro-RO" dirty="0"/>
              <a:t>sub </a:t>
            </a:r>
            <a:r>
              <a:rPr lang="en-US" dirty="0"/>
              <a:t>EV3dev Device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Conectează </a:t>
            </a:r>
            <a:r>
              <a:rPr lang="en-US" dirty="0"/>
              <a:t>EV3</a:t>
            </a:r>
            <a:r>
              <a:rPr lang="ro-RO" dirty="0"/>
              <a:t>-ul tău </a:t>
            </a:r>
            <a:r>
              <a:rPr lang="en-US" dirty="0"/>
              <a:t>via USB </a:t>
            </a:r>
            <a:r>
              <a:rPr lang="ro-RO" dirty="0"/>
              <a:t>și ar trebui să poți să dai click pe fereastra de dialog cu brick-ul tău.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ro-RO" dirty="0"/>
              <a:t>dacă conectezi </a:t>
            </a:r>
            <a:r>
              <a:rPr lang="en-US" dirty="0"/>
              <a:t>EV3</a:t>
            </a:r>
            <a:r>
              <a:rPr lang="ro-RO" dirty="0"/>
              <a:t>-ul tău utilizând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ro-RO" dirty="0"/>
              <a:t>sau</a:t>
            </a:r>
            <a:r>
              <a:rPr lang="en-US" dirty="0"/>
              <a:t> Bluetooth, </a:t>
            </a:r>
            <a:r>
              <a:rPr lang="ro-RO" dirty="0"/>
              <a:t>te poți conecta la </a:t>
            </a:r>
            <a:r>
              <a:rPr lang="en-US" dirty="0"/>
              <a:t> brick </a:t>
            </a:r>
            <a:r>
              <a:rPr lang="ro-RO" dirty="0"/>
              <a:t>alegând </a:t>
            </a:r>
            <a:r>
              <a:rPr lang="en-US" dirty="0"/>
              <a:t>“I don’t see my device”</a:t>
            </a:r>
            <a:r>
              <a:rPr lang="ro-RO" dirty="0"/>
              <a:t> și introducând adresa de </a:t>
            </a:r>
            <a:r>
              <a:rPr lang="en-US" dirty="0"/>
              <a:t>IP</a:t>
            </a:r>
            <a:r>
              <a:rPr lang="ro-RO" dirty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C33C6-B7B0-4EC9-A56D-279C817F8404}"/>
              </a:ext>
            </a:extLst>
          </p:cNvPr>
          <p:cNvSpPr/>
          <p:nvPr/>
        </p:nvSpPr>
        <p:spPr>
          <a:xfrm>
            <a:off x="3660471" y="1686709"/>
            <a:ext cx="365726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8D18D5-DB02-4817-BE50-8EF1EFF126AB}"/>
              </a:ext>
            </a:extLst>
          </p:cNvPr>
          <p:cNvSpPr/>
          <p:nvPr/>
        </p:nvSpPr>
        <p:spPr>
          <a:xfrm>
            <a:off x="3905020" y="4432628"/>
            <a:ext cx="1623910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377464-98D4-40B8-AD30-F38457C95E33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843334" y="2056041"/>
            <a:ext cx="873641" cy="23765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E51D151-3315-4D1D-896D-B719D080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09" y="5514430"/>
            <a:ext cx="5130278" cy="770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B0E76-EC7F-4BD8-A1A3-0DE3C62E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A822-E0D3-4E33-B682-4CA27DB3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Pasul</a:t>
            </a:r>
            <a:r>
              <a:rPr lang="en-US" dirty="0"/>
              <a:t> 8: Ru</a:t>
            </a:r>
            <a:r>
              <a:rPr lang="ro-RO" dirty="0"/>
              <a:t>larea</a:t>
            </a:r>
            <a:r>
              <a:rPr lang="en-US" dirty="0"/>
              <a:t> Cod</a:t>
            </a:r>
            <a:r>
              <a:rPr lang="ro-RO" dirty="0"/>
              <a:t>ului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72ED44-495D-490A-A0EB-81CC074D5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783" y="1227011"/>
            <a:ext cx="2273551" cy="33023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44F63-5ABF-4F4E-A885-5C6CFFF7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930E8-F873-4CF2-A1C1-0CD036C2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642" y="4529375"/>
            <a:ext cx="2285992" cy="1659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D47F0-8775-4344-923D-8888F706C66C}"/>
              </a:ext>
            </a:extLst>
          </p:cNvPr>
          <p:cNvSpPr txBox="1"/>
          <p:nvPr/>
        </p:nvSpPr>
        <p:spPr>
          <a:xfrm>
            <a:off x="654816" y="1611937"/>
            <a:ext cx="4329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Poți da click pe orice fișier </a:t>
            </a:r>
            <a:r>
              <a:rPr lang="en-US" dirty="0"/>
              <a:t>(</a:t>
            </a:r>
            <a:r>
              <a:rPr lang="ro-RO" dirty="0"/>
              <a:t>sau să creezi un fișier</a:t>
            </a:r>
            <a:r>
              <a:rPr lang="en-US" dirty="0"/>
              <a:t>) </a:t>
            </a:r>
            <a:r>
              <a:rPr lang="ro-RO" dirty="0"/>
              <a:t>în panoul din stânga pentru a edita î</a:t>
            </a:r>
            <a:r>
              <a:rPr lang="en-US" dirty="0"/>
              <a:t>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Pentru rula un program, apasă pe iconița de </a:t>
            </a:r>
            <a:r>
              <a:rPr lang="en-US" dirty="0"/>
              <a:t>debug</a:t>
            </a:r>
            <a:r>
              <a:rPr lang="ro-RO" dirty="0"/>
              <a:t> din stânga și apasă descarcă și rulează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</a:t>
            </a:r>
            <a:r>
              <a:rPr lang="ro-RO" dirty="0"/>
              <a:t>ele pot fi rulate de asemenea direct pe brick sub </a:t>
            </a:r>
            <a:r>
              <a:rPr lang="en-US" dirty="0"/>
              <a:t>“File Browser </a:t>
            </a:r>
            <a:r>
              <a:rPr lang="en-US" dirty="0">
                <a:sym typeface="Wingdings" panose="05000000000000000000" pitchFamily="2" charset="2"/>
              </a:rPr>
              <a:t> ev3dev</a:t>
            </a:r>
            <a:r>
              <a:rPr lang="en-US" dirty="0"/>
              <a:t>” </a:t>
            </a:r>
            <a:r>
              <a:rPr lang="ro-RO" dirty="0"/>
              <a:t>pe </a:t>
            </a:r>
            <a:r>
              <a:rPr lang="en-US" dirty="0"/>
              <a:t>Brick Manager</a:t>
            </a:r>
            <a:r>
              <a:rPr lang="ro-RO" dirty="0"/>
              <a:t>-ul robotului.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7E123-819B-4AA8-AA96-64740B25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13" y="2148216"/>
            <a:ext cx="1991143" cy="1459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3170FC-1491-49F6-A851-A87F019DC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708"/>
          <a:stretch/>
        </p:blipFill>
        <p:spPr>
          <a:xfrm>
            <a:off x="6594281" y="3418657"/>
            <a:ext cx="1517863" cy="3237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E5C0CC-FCE8-4BF2-AC87-B5339E4C7C8A}"/>
              </a:ext>
            </a:extLst>
          </p:cNvPr>
          <p:cNvSpPr/>
          <p:nvPr/>
        </p:nvSpPr>
        <p:spPr>
          <a:xfrm>
            <a:off x="5404596" y="2125212"/>
            <a:ext cx="510836" cy="40461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6CCBA-5286-43A2-A1BA-D30C113A5C73}"/>
              </a:ext>
            </a:extLst>
          </p:cNvPr>
          <p:cNvSpPr/>
          <p:nvPr/>
        </p:nvSpPr>
        <p:spPr>
          <a:xfrm>
            <a:off x="6977535" y="3586618"/>
            <a:ext cx="872985" cy="26599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BF581B-C862-4DB7-B065-7505568A4BE4}"/>
              </a:ext>
            </a:extLst>
          </p:cNvPr>
          <p:cNvCxnSpPr>
            <a:stCxn id="12" idx="1"/>
            <a:endCxn id="13" idx="1"/>
          </p:cNvCxnSpPr>
          <p:nvPr/>
        </p:nvCxnSpPr>
        <p:spPr>
          <a:xfrm>
            <a:off x="5404596" y="2327519"/>
            <a:ext cx="1572939" cy="13920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D2C68C-ED4E-4DF0-AF45-F3FEB3825076}"/>
              </a:ext>
            </a:extLst>
          </p:cNvPr>
          <p:cNvCxnSpPr>
            <a:stCxn id="12" idx="3"/>
            <a:endCxn id="13" idx="3"/>
          </p:cNvCxnSpPr>
          <p:nvPr/>
        </p:nvCxnSpPr>
        <p:spPr>
          <a:xfrm>
            <a:off x="5915432" y="2327519"/>
            <a:ext cx="1935088" cy="13920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DD1D742-AB1E-45F9-886E-A0DC2201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3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This tutorial was created by Sanjay Seshan and Arvind Seshan from EV3Lessons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More lessons are available at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/>
              <a:t>Credits</a:t>
            </a:r>
            <a:r>
              <a:rPr lang="en-US" sz="1800" dirty="0"/>
              <a:t>: </a:t>
            </a:r>
            <a:r>
              <a:rPr lang="en-US" sz="1800" u="sng" dirty="0"/>
              <a:t>David Lechner, ev3dev.org, for the valuable feedback and information used in the ev3dev-jessie vs stretch slide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869113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F78DA-F6DC-4C8D-B69C-E74AE048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</a:t>
            </a:r>
            <a:r>
              <a:rPr lang="ro-RO" dirty="0"/>
              <a:t>iective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Învățăm cum să instalăm </a:t>
            </a:r>
            <a:r>
              <a:rPr lang="en-US" dirty="0"/>
              <a:t>ev3dev </a:t>
            </a:r>
            <a:r>
              <a:rPr lang="ro-RO" dirty="0"/>
              <a:t>pe </a:t>
            </a:r>
            <a:r>
              <a:rPr lang="en-US" dirty="0"/>
              <a:t>EV3</a:t>
            </a:r>
            <a:r>
              <a:rPr lang="ro-RO" dirty="0"/>
              <a:t>.</a:t>
            </a:r>
            <a:endParaRPr lang="en-US" dirty="0"/>
          </a:p>
          <a:p>
            <a:r>
              <a:rPr lang="en-US" dirty="0"/>
              <a:t>Set</a:t>
            </a:r>
            <a:r>
              <a:rPr lang="ro-RO" dirty="0"/>
              <a:t>area</a:t>
            </a:r>
            <a:r>
              <a:rPr lang="en-US" dirty="0"/>
              <a:t> Visual Studio Code IDE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ro-RO" b="1" dirty="0"/>
              <a:t>Cerințe suplimentare</a:t>
            </a:r>
            <a:r>
              <a:rPr lang="en-US" b="1" dirty="0"/>
              <a:t>: </a:t>
            </a:r>
            <a:r>
              <a:rPr lang="ro-RO" b="1" dirty="0"/>
              <a:t>niciuna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83606-2A4C-4C6C-B05C-9847468F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</a:t>
            </a:r>
            <a:r>
              <a:rPr lang="ro-RO" dirty="0"/>
              <a:t>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5292727" cy="4880919"/>
          </a:xfrm>
        </p:spPr>
        <p:txBody>
          <a:bodyPr>
            <a:normAutofit/>
          </a:bodyPr>
          <a:lstStyle/>
          <a:p>
            <a:r>
              <a:rPr lang="ro-RO" dirty="0"/>
              <a:t>Brick-ul </a:t>
            </a:r>
            <a:r>
              <a:rPr lang="en-US" dirty="0"/>
              <a:t>EV3</a:t>
            </a:r>
          </a:p>
          <a:p>
            <a:r>
              <a:rPr lang="ro-RO" dirty="0"/>
              <a:t>Cablu de descărcare U</a:t>
            </a:r>
            <a:r>
              <a:rPr lang="en-US" dirty="0"/>
              <a:t>SB</a:t>
            </a:r>
            <a:r>
              <a:rPr lang="ro-RO" dirty="0"/>
              <a:t>.</a:t>
            </a:r>
            <a:endParaRPr lang="en-US" dirty="0"/>
          </a:p>
          <a:p>
            <a:r>
              <a:rPr lang="en-US" dirty="0"/>
              <a:t>Micro SD card (</a:t>
            </a:r>
            <a:r>
              <a:rPr lang="ro-RO" dirty="0"/>
              <a:t>între</a:t>
            </a:r>
            <a:r>
              <a:rPr lang="en-US" dirty="0"/>
              <a:t> 2gb</a:t>
            </a:r>
            <a:r>
              <a:rPr lang="ro-RO" dirty="0"/>
              <a:t> și</a:t>
            </a:r>
            <a:r>
              <a:rPr lang="en-US" dirty="0"/>
              <a:t> 32gb,</a:t>
            </a:r>
            <a:r>
              <a:rPr lang="ro-RO" dirty="0"/>
              <a:t>preferabil </a:t>
            </a:r>
            <a:r>
              <a:rPr lang="en-US" dirty="0" err="1"/>
              <a:t>clas</a:t>
            </a:r>
            <a:r>
              <a:rPr lang="ro-RO" dirty="0"/>
              <a:t>a</a:t>
            </a:r>
            <a:r>
              <a:rPr lang="en-US" dirty="0"/>
              <a:t> 8+)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B409887-56D5-487D-9FBC-0452929C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6DD38-5AC4-4E25-B3D6-52662944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5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este </a:t>
            </a:r>
            <a:r>
              <a:rPr lang="en-US" dirty="0"/>
              <a:t>ev3dev?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r>
              <a:rPr lang="en-US" dirty="0"/>
              <a:t>ev3dev </a:t>
            </a:r>
            <a:r>
              <a:rPr lang="ro-RO" dirty="0"/>
              <a:t>este un sistem de operare </a:t>
            </a:r>
            <a:r>
              <a:rPr lang="en-US" dirty="0">
                <a:hlinkClick r:id="rId2"/>
              </a:rPr>
              <a:t>Debian Linux</a:t>
            </a:r>
            <a:r>
              <a:rPr lang="ro-RO" dirty="0"/>
              <a:t> care rulează pe </a:t>
            </a:r>
            <a:r>
              <a:rPr lang="en-US" dirty="0"/>
              <a:t>LEGO</a:t>
            </a:r>
            <a:r>
              <a:rPr lang="en-US" baseline="30000" dirty="0"/>
              <a:t>®</a:t>
            </a:r>
            <a:r>
              <a:rPr lang="en-US" dirty="0"/>
              <a:t> MINDSTORMS EV3</a:t>
            </a:r>
            <a:r>
              <a:rPr lang="ro-RO" dirty="0"/>
              <a:t>.</a:t>
            </a:r>
            <a:endParaRPr lang="en-US" dirty="0"/>
          </a:p>
          <a:p>
            <a:r>
              <a:rPr lang="en-US" dirty="0"/>
              <a:t>ev3dev </a:t>
            </a:r>
            <a:r>
              <a:rPr lang="ro-RO" dirty="0"/>
              <a:t>își permite să programezi în diferite limbaje </a:t>
            </a:r>
            <a:r>
              <a:rPr lang="en-US" dirty="0"/>
              <a:t>(</a:t>
            </a:r>
            <a:r>
              <a:rPr lang="en-US" dirty="0" err="1"/>
              <a:t>eg.</a:t>
            </a:r>
            <a:r>
              <a:rPr lang="en-US" dirty="0"/>
              <a:t> Python, C++)</a:t>
            </a:r>
          </a:p>
          <a:p>
            <a:r>
              <a:rPr lang="ro-RO" dirty="0"/>
              <a:t>Acesta va acoperi instalarea </a:t>
            </a:r>
            <a:r>
              <a:rPr lang="en-US" dirty="0"/>
              <a:t>Python IDE (</a:t>
            </a:r>
            <a:r>
              <a:rPr lang="en-US" b="1" u="sng" dirty="0"/>
              <a:t>I</a:t>
            </a:r>
            <a:r>
              <a:rPr lang="en-US" dirty="0"/>
              <a:t>ntegrated </a:t>
            </a:r>
            <a:r>
              <a:rPr lang="en-US" b="1" u="sng" dirty="0"/>
              <a:t>D</a:t>
            </a:r>
            <a:r>
              <a:rPr lang="en-US" dirty="0"/>
              <a:t>evelopment </a:t>
            </a:r>
            <a:r>
              <a:rPr lang="en-US" b="1" u="sng" dirty="0"/>
              <a:t>E</a:t>
            </a:r>
            <a:r>
              <a:rPr lang="en-US" dirty="0"/>
              <a:t>nvironment)</a:t>
            </a:r>
          </a:p>
          <a:p>
            <a:pPr lvl="1"/>
            <a:r>
              <a:rPr lang="ro-RO" dirty="0"/>
              <a:t>Observă că </a:t>
            </a:r>
            <a:r>
              <a:rPr lang="en-US" dirty="0"/>
              <a:t>IDE </a:t>
            </a:r>
            <a:r>
              <a:rPr lang="ro-RO" dirty="0"/>
              <a:t>nu este neapărat necesar pentru a scrie și rula codul ev</a:t>
            </a:r>
            <a:r>
              <a:rPr lang="en-US" dirty="0"/>
              <a:t>3dev </a:t>
            </a:r>
            <a:r>
              <a:rPr lang="ro-RO" dirty="0"/>
              <a:t>sau </a:t>
            </a:r>
            <a:r>
              <a:rPr lang="en-US" dirty="0"/>
              <a:t>Python </a:t>
            </a:r>
            <a:r>
              <a:rPr lang="ro-RO" dirty="0"/>
              <a:t>pe </a:t>
            </a:r>
            <a:r>
              <a:rPr lang="en-US" dirty="0"/>
              <a:t>EV3</a:t>
            </a:r>
            <a:r>
              <a:rPr lang="ro-RO" dirty="0"/>
              <a:t>.</a:t>
            </a:r>
            <a:endParaRPr lang="en-US" dirty="0"/>
          </a:p>
          <a:p>
            <a:pPr lvl="1"/>
            <a:r>
              <a:rPr lang="ro-RO" dirty="0"/>
              <a:t>În timp ce poți edita codul </a:t>
            </a:r>
            <a:r>
              <a:rPr lang="en-US" dirty="0"/>
              <a:t>Python </a:t>
            </a:r>
            <a:r>
              <a:rPr lang="ro-RO" dirty="0"/>
              <a:t>în orice editor</a:t>
            </a:r>
            <a:r>
              <a:rPr lang="en-US" dirty="0"/>
              <a:t>, </a:t>
            </a:r>
            <a:r>
              <a:rPr lang="ro-RO" dirty="0"/>
              <a:t>un</a:t>
            </a:r>
            <a:r>
              <a:rPr lang="en-US" dirty="0"/>
              <a:t> IDE </a:t>
            </a:r>
            <a:r>
              <a:rPr lang="en-US" dirty="0" err="1"/>
              <a:t>simplifi</a:t>
            </a:r>
            <a:r>
              <a:rPr lang="ro-RO" dirty="0"/>
              <a:t>că</a:t>
            </a:r>
            <a:r>
              <a:rPr lang="en-US" dirty="0"/>
              <a:t> </a:t>
            </a:r>
            <a:r>
              <a:rPr lang="ro-RO" dirty="0"/>
              <a:t>mai multe aspecte ale dezvoltării și managerierii codului tău.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6B08-1FB1-43C5-AF22-F6CC05FA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6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Pasul</a:t>
            </a:r>
            <a:r>
              <a:rPr lang="en-US" dirty="0"/>
              <a:t> 1: D</a:t>
            </a:r>
            <a:r>
              <a:rPr lang="ro-RO" dirty="0"/>
              <a:t>escarcă</a:t>
            </a:r>
            <a:r>
              <a:rPr lang="en-US" dirty="0"/>
              <a:t> ev3dev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5094143"/>
          </a:xfrm>
        </p:spPr>
        <p:txBody>
          <a:bodyPr>
            <a:normAutofit/>
          </a:bodyPr>
          <a:lstStyle/>
          <a:p>
            <a:r>
              <a:rPr lang="en-US" i="0" dirty="0">
                <a:cs typeface="Courier New" panose="02070309020205020404" pitchFamily="49" charset="0"/>
              </a:rPr>
              <a:t>D</a:t>
            </a:r>
            <a:r>
              <a:rPr lang="ro-RO" i="0" dirty="0">
                <a:cs typeface="Courier New" panose="02070309020205020404" pitchFamily="49" charset="0"/>
              </a:rPr>
              <a:t>escarcă ultima versiune a </a:t>
            </a:r>
            <a:r>
              <a:rPr lang="en-US" i="0" dirty="0">
                <a:cs typeface="Courier New" panose="02070309020205020404" pitchFamily="49" charset="0"/>
              </a:rPr>
              <a:t>EV3dev </a:t>
            </a:r>
            <a:r>
              <a:rPr lang="ro-RO" i="0" dirty="0">
                <a:cs typeface="Courier New" panose="02070309020205020404" pitchFamily="49" charset="0"/>
              </a:rPr>
              <a:t>pentru</a:t>
            </a:r>
            <a:r>
              <a:rPr lang="en-US" i="0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EV3: </a:t>
            </a:r>
            <a:r>
              <a:rPr lang="en-US" dirty="0">
                <a:cs typeface="Courier New" panose="02070309020205020404" pitchFamily="49" charset="0"/>
                <a:hlinkClick r:id="rId3"/>
              </a:rPr>
              <a:t>https://www.ev3dev.org/downloads/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D</a:t>
            </a:r>
            <a:r>
              <a:rPr lang="ro-RO" dirty="0">
                <a:cs typeface="Courier New" panose="02070309020205020404" pitchFamily="49" charset="0"/>
              </a:rPr>
              <a:t>escarcă librăria</a:t>
            </a:r>
            <a:r>
              <a:rPr lang="en-US" dirty="0">
                <a:cs typeface="Courier New" panose="02070309020205020404" pitchFamily="49" charset="0"/>
              </a:rPr>
              <a:t> ev3dev-stretch beta</a:t>
            </a:r>
            <a:r>
              <a:rPr lang="ro-RO" dirty="0">
                <a:cs typeface="Courier New" panose="02070309020205020404" pitchFamily="49" charset="0"/>
              </a:rPr>
              <a:t>, care e necesară pentru utilizarea cu </a:t>
            </a:r>
            <a:r>
              <a:rPr lang="en-US" dirty="0">
                <a:cs typeface="Courier New" panose="02070309020205020404" pitchFamily="49" charset="0"/>
              </a:rPr>
              <a:t>IDE</a:t>
            </a:r>
          </a:p>
          <a:p>
            <a:pPr lvl="1"/>
            <a:r>
              <a:rPr lang="ro-RO" dirty="0">
                <a:cs typeface="Courier New" panose="02070309020205020404" pitchFamily="49" charset="0"/>
              </a:rPr>
              <a:t>Pentru explicații mai detaliate a diferențelor între </a:t>
            </a:r>
            <a:r>
              <a:rPr lang="en-US" dirty="0">
                <a:cs typeface="Courier New" panose="02070309020205020404" pitchFamily="49" charset="0"/>
              </a:rPr>
              <a:t> ev3dev-jessie </a:t>
            </a:r>
            <a:r>
              <a:rPr lang="ro-RO" dirty="0">
                <a:cs typeface="Courier New" panose="02070309020205020404" pitchFamily="49" charset="0"/>
              </a:rPr>
              <a:t>și</a:t>
            </a:r>
            <a:r>
              <a:rPr lang="en-US" dirty="0">
                <a:cs typeface="Courier New" panose="02070309020205020404" pitchFamily="49" charset="0"/>
              </a:rPr>
              <a:t> ev3dev-stretch, </a:t>
            </a:r>
            <a:r>
              <a:rPr lang="ro-RO" dirty="0">
                <a:cs typeface="Courier New" panose="02070309020205020404" pitchFamily="49" charset="0"/>
              </a:rPr>
              <a:t>continuă cu </a:t>
            </a:r>
            <a:r>
              <a:rPr lang="en-US" dirty="0">
                <a:cs typeface="Courier New" panose="02070309020205020404" pitchFamily="49" charset="0"/>
              </a:rPr>
              <a:t>slide</a:t>
            </a:r>
            <a:r>
              <a:rPr lang="ro-RO" dirty="0">
                <a:cs typeface="Courier New" panose="02070309020205020404" pitchFamily="49" charset="0"/>
              </a:rPr>
              <a:t>-ul următor.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ro-RO" i="0" dirty="0">
                <a:cs typeface="Courier New" panose="02070309020205020404" pitchFamily="49" charset="0"/>
              </a:rPr>
              <a:t>Amintește-ți de unde ai descărcat fișierul.</a:t>
            </a:r>
            <a:endParaRPr lang="en-US" i="0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1407C-9953-41D2-AA71-9E1A3D4B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8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D650-145F-4ED7-8F1F-474B530A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ev3dev-jessie vs. ev3dev-stretch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69D1-2563-44C0-97E2-C57DC32F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ev3dev-jessie: </a:t>
            </a:r>
          </a:p>
          <a:p>
            <a:pPr lvl="1"/>
            <a:r>
              <a:rPr lang="en-US" dirty="0"/>
              <a:t>Program</a:t>
            </a:r>
            <a:r>
              <a:rPr lang="ro-RO" dirty="0"/>
              <a:t>ele</a:t>
            </a:r>
            <a:r>
              <a:rPr lang="en-US" dirty="0"/>
              <a:t> (</a:t>
            </a:r>
            <a:r>
              <a:rPr lang="ro-RO" dirty="0"/>
              <a:t>motoarele</a:t>
            </a:r>
            <a:r>
              <a:rPr lang="en-US" dirty="0"/>
              <a:t>, </a:t>
            </a:r>
            <a:r>
              <a:rPr lang="ro-RO" dirty="0"/>
              <a:t>sunetele</a:t>
            </a:r>
            <a:r>
              <a:rPr lang="en-US" dirty="0"/>
              <a:t>, etc.) </a:t>
            </a:r>
            <a:r>
              <a:rPr lang="ro-RO" dirty="0"/>
              <a:t>nu se opresc când apeși butonul </a:t>
            </a:r>
            <a:r>
              <a:rPr lang="ro-RO" b="1" dirty="0"/>
              <a:t>Înapoi</a:t>
            </a:r>
            <a:r>
              <a:rPr lang="ro-RO" dirty="0"/>
              <a:t> </a:t>
            </a:r>
            <a:r>
              <a:rPr lang="en-US" dirty="0"/>
              <a:t>(</a:t>
            </a:r>
            <a:r>
              <a:rPr lang="ro-RO" dirty="0"/>
              <a:t>decât dacă scrii un program în așa fel încât programul să o facă, ceea ce nu este foarte ușor de făcut, nu?</a:t>
            </a:r>
            <a:r>
              <a:rPr lang="en-US" dirty="0"/>
              <a:t>)</a:t>
            </a:r>
          </a:p>
          <a:p>
            <a:pPr lvl="1"/>
            <a:r>
              <a:rPr lang="ro-RO" dirty="0"/>
              <a:t>Nu merge  cu extensiile </a:t>
            </a:r>
            <a:r>
              <a:rPr lang="en-US" dirty="0"/>
              <a:t>VS Code </a:t>
            </a:r>
            <a:endParaRPr lang="ro-RO" dirty="0"/>
          </a:p>
          <a:p>
            <a:pPr lvl="1"/>
            <a:r>
              <a:rPr lang="ro-RO" dirty="0"/>
              <a:t>Monitorul bateriei nu închide în mod automat brick-ul pentru a prevni deteriorarea bateriei.</a:t>
            </a:r>
            <a:endParaRPr lang="en-US" dirty="0"/>
          </a:p>
          <a:p>
            <a:r>
              <a:rPr lang="en-US" dirty="0"/>
              <a:t>ev3dev-stretch:</a:t>
            </a:r>
          </a:p>
          <a:p>
            <a:pPr lvl="1"/>
            <a:r>
              <a:rPr lang="en-US" dirty="0"/>
              <a:t>Program</a:t>
            </a:r>
            <a:r>
              <a:rPr lang="ro-RO" dirty="0"/>
              <a:t>ele</a:t>
            </a:r>
            <a:r>
              <a:rPr lang="en-US" dirty="0"/>
              <a:t> (</a:t>
            </a:r>
            <a:r>
              <a:rPr lang="ro-RO" dirty="0"/>
              <a:t>motoarele</a:t>
            </a:r>
            <a:r>
              <a:rPr lang="en-US" dirty="0"/>
              <a:t>, s</a:t>
            </a:r>
            <a:r>
              <a:rPr lang="ro-RO" dirty="0"/>
              <a:t>unetele</a:t>
            </a:r>
            <a:r>
              <a:rPr lang="en-US" dirty="0"/>
              <a:t>, etc.) </a:t>
            </a:r>
            <a:r>
              <a:rPr lang="ro-RO" dirty="0"/>
              <a:t>ar trebui să se oprească atunci când apeși butonul </a:t>
            </a:r>
            <a:r>
              <a:rPr lang="ro-RO" b="1" dirty="0"/>
              <a:t>Înapoi</a:t>
            </a:r>
            <a:r>
              <a:rPr lang="ro-RO" dirty="0"/>
              <a:t>.</a:t>
            </a:r>
            <a:endParaRPr lang="en-US" dirty="0"/>
          </a:p>
          <a:p>
            <a:pPr lvl="1"/>
            <a:r>
              <a:rPr lang="ro-RO" dirty="0"/>
              <a:t>Funcționează cu extensia </a:t>
            </a:r>
            <a:r>
              <a:rPr lang="en-US" dirty="0"/>
              <a:t>VS Code.</a:t>
            </a:r>
          </a:p>
          <a:p>
            <a:pPr lvl="1"/>
            <a:r>
              <a:rPr lang="ro-RO" dirty="0"/>
              <a:t>Monitorul bateriei automat închide brick-ul atunci când înregistrează un voltaj prea mare.</a:t>
            </a:r>
            <a:endParaRPr lang="en-US" dirty="0"/>
          </a:p>
          <a:p>
            <a:pPr lvl="1"/>
            <a:r>
              <a:rPr lang="ro-RO" dirty="0"/>
              <a:t>Pachetele Python </a:t>
            </a:r>
            <a:r>
              <a:rPr lang="en-US" dirty="0"/>
              <a:t>ev3dev2 </a:t>
            </a:r>
            <a:r>
              <a:rPr lang="ro-RO" dirty="0"/>
              <a:t>sunt disponibile și mai ușor de utilizat </a:t>
            </a:r>
            <a:r>
              <a:rPr lang="en-US" dirty="0"/>
              <a:t>(e.g. </a:t>
            </a:r>
            <a:r>
              <a:rPr lang="ro-RO" dirty="0"/>
              <a:t>Are funcțiile </a:t>
            </a:r>
            <a:r>
              <a:rPr lang="en-US" dirty="0"/>
              <a:t>move steering/move tank)</a:t>
            </a:r>
          </a:p>
          <a:p>
            <a:r>
              <a:rPr lang="en-US" dirty="0"/>
              <a:t>Stretch </a:t>
            </a:r>
            <a:r>
              <a:rPr lang="ro-RO" dirty="0"/>
              <a:t>este recomandat pentru echipele </a:t>
            </a:r>
            <a:r>
              <a:rPr lang="en-US" dirty="0"/>
              <a:t>FIRST LEGO League </a:t>
            </a:r>
            <a:r>
              <a:rPr lang="ro-RO" dirty="0"/>
              <a:t>datorită </a:t>
            </a:r>
            <a:r>
              <a:rPr lang="en-US" dirty="0" err="1"/>
              <a:t>suport</a:t>
            </a:r>
            <a:r>
              <a:rPr lang="ro-RO" dirty="0"/>
              <a:t>ului pentru</a:t>
            </a:r>
            <a:r>
              <a:rPr lang="en-US" dirty="0"/>
              <a:t> IDE </a:t>
            </a:r>
            <a:r>
              <a:rPr lang="ro-RO" dirty="0"/>
              <a:t>și a librăriei</a:t>
            </a:r>
            <a:r>
              <a:rPr lang="en-US" dirty="0"/>
              <a:t> ev3dev2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0FA35-459E-40E5-A543-42854CC4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1B898-FA99-4DAA-ADE1-988227A1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1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53" y="290384"/>
            <a:ext cx="8881353" cy="834081"/>
          </a:xfrm>
        </p:spPr>
        <p:txBody>
          <a:bodyPr>
            <a:noAutofit/>
          </a:bodyPr>
          <a:lstStyle/>
          <a:p>
            <a:r>
              <a:rPr lang="ro-RO" sz="3600" dirty="0"/>
              <a:t>Pasul</a:t>
            </a:r>
            <a:r>
              <a:rPr lang="en-US" sz="3600" dirty="0"/>
              <a:t> 2: </a:t>
            </a:r>
            <a:r>
              <a:rPr lang="ro-RO" sz="3600" dirty="0"/>
              <a:t>Scrie imaginea </a:t>
            </a:r>
            <a:r>
              <a:rPr lang="en-US" sz="3600" dirty="0"/>
              <a:t>(Windows, Mac, Linux)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487510"/>
            <a:ext cx="4019427" cy="4752652"/>
          </a:xfrm>
        </p:spPr>
        <p:txBody>
          <a:bodyPr>
            <a:normAutofit/>
          </a:bodyPr>
          <a:lstStyle/>
          <a:p>
            <a:r>
              <a:rPr lang="ro-RO" dirty="0">
                <a:cs typeface="Courier New" panose="02070309020205020404" pitchFamily="49" charset="0"/>
              </a:rPr>
              <a:t>Dacă ai un instrument preferat pentru scrierea de imagini pe </a:t>
            </a:r>
            <a:r>
              <a:rPr lang="en-US" dirty="0">
                <a:cs typeface="Courier New" panose="02070309020205020404" pitchFamily="49" charset="0"/>
              </a:rPr>
              <a:t>SD card – u</a:t>
            </a:r>
            <a:r>
              <a:rPr lang="ro-RO" dirty="0">
                <a:cs typeface="Courier New" panose="02070309020205020404" pitchFamily="49" charset="0"/>
              </a:rPr>
              <a:t>tilizează-l</a:t>
            </a:r>
            <a:r>
              <a:rPr lang="en-US" dirty="0">
                <a:cs typeface="Courier New" panose="02070309020205020404" pitchFamily="49" charset="0"/>
              </a:rPr>
              <a:t>. </a:t>
            </a:r>
            <a:r>
              <a:rPr lang="ro-RO" dirty="0">
                <a:cs typeface="Courier New" panose="02070309020205020404" pitchFamily="49" charset="0"/>
              </a:rPr>
              <a:t>Altfel, recomandăm să descărcațiși să instalați</a:t>
            </a:r>
            <a:r>
              <a:rPr lang="en-US" dirty="0">
                <a:cs typeface="Courier New" panose="02070309020205020404" pitchFamily="49" charset="0"/>
              </a:rPr>
              <a:t> Etcher: </a:t>
            </a:r>
            <a:r>
              <a:rPr lang="en-US" dirty="0">
                <a:cs typeface="Courier New" panose="02070309020205020404" pitchFamily="49" charset="0"/>
                <a:hlinkClick r:id="rId2"/>
              </a:rPr>
              <a:t>https://etcher.io/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ro-RO" dirty="0">
                <a:cs typeface="Courier New" panose="02070309020205020404" pitchFamily="49" charset="0"/>
              </a:rPr>
              <a:t>pentru </a:t>
            </a:r>
            <a:r>
              <a:rPr lang="en-US" dirty="0">
                <a:cs typeface="Courier New" panose="02070309020205020404" pitchFamily="49" charset="0"/>
              </a:rPr>
              <a:t>OS</a:t>
            </a:r>
          </a:p>
          <a:p>
            <a:r>
              <a:rPr lang="en-US" dirty="0">
                <a:cs typeface="Courier New" panose="02070309020205020404" pitchFamily="49" charset="0"/>
              </a:rPr>
              <a:t>Select</a:t>
            </a:r>
            <a:r>
              <a:rPr lang="ro-RO" dirty="0">
                <a:cs typeface="Courier New" panose="02070309020205020404" pitchFamily="49" charset="0"/>
              </a:rPr>
              <a:t>ează fișierul pentru scriere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err="1">
                <a:cs typeface="Courier New" panose="02070309020205020404" pitchFamily="49" charset="0"/>
              </a:rPr>
              <a:t>Inser</a:t>
            </a:r>
            <a:r>
              <a:rPr lang="ro-RO" dirty="0">
                <a:cs typeface="Courier New" panose="02070309020205020404" pitchFamily="49" charset="0"/>
              </a:rPr>
              <a:t>ează cardul </a:t>
            </a:r>
            <a:r>
              <a:rPr lang="en-US" dirty="0">
                <a:cs typeface="Courier New" panose="02070309020205020404" pitchFamily="49" charset="0"/>
              </a:rPr>
              <a:t>Micro SD </a:t>
            </a:r>
            <a:r>
              <a:rPr lang="ro-RO" dirty="0">
                <a:cs typeface="Courier New" panose="02070309020205020404" pitchFamily="49" charset="0"/>
              </a:rPr>
              <a:t>în calculator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ro-RO" dirty="0">
                <a:cs typeface="Courier New" panose="02070309020205020404" pitchFamily="49" charset="0"/>
              </a:rPr>
              <a:t>Scrie cardul SD </a:t>
            </a:r>
            <a:r>
              <a:rPr lang="en-US" dirty="0">
                <a:cs typeface="Courier New" panose="02070309020205020404" pitchFamily="49" charset="0"/>
              </a:rPr>
              <a:t>(</a:t>
            </a:r>
            <a:r>
              <a:rPr lang="ro-RO" dirty="0">
                <a:cs typeface="Courier New" panose="02070309020205020404" pitchFamily="49" charset="0"/>
              </a:rPr>
              <a:t>în </a:t>
            </a:r>
            <a:r>
              <a:rPr lang="en-US" dirty="0">
                <a:cs typeface="Courier New" panose="02070309020205020404" pitchFamily="49" charset="0"/>
              </a:rPr>
              <a:t>device dropdown)</a:t>
            </a:r>
            <a:r>
              <a:rPr lang="ro-RO" dirty="0">
                <a:cs typeface="Courier New" panose="02070309020205020404" pitchFamily="49" charset="0"/>
              </a:rPr>
              <a:t>.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625B1-01DB-46F8-981C-24358940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906" y="1694827"/>
            <a:ext cx="4314462" cy="30948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5E7C9-473F-44D5-B9A0-320FE3C8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5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23" y="259279"/>
            <a:ext cx="8452022" cy="834081"/>
          </a:xfrm>
        </p:spPr>
        <p:txBody>
          <a:bodyPr>
            <a:noAutofit/>
          </a:bodyPr>
          <a:lstStyle/>
          <a:p>
            <a:r>
              <a:rPr lang="ro-RO" dirty="0"/>
              <a:t>Pasul</a:t>
            </a:r>
            <a:r>
              <a:rPr lang="en-US" dirty="0"/>
              <a:t> 3: Boot</a:t>
            </a:r>
            <a:r>
              <a:rPr lang="ro-RO" dirty="0"/>
              <a:t>ează</a:t>
            </a:r>
            <a:r>
              <a:rPr lang="en-US" dirty="0"/>
              <a:t> ev3dev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39227"/>
            <a:ext cx="4862413" cy="4880919"/>
          </a:xfrm>
        </p:spPr>
        <p:txBody>
          <a:bodyPr>
            <a:normAutofit/>
          </a:bodyPr>
          <a:lstStyle/>
          <a:p>
            <a:r>
              <a:rPr lang="ro-RO" dirty="0"/>
              <a:t>Introdu cardul </a:t>
            </a:r>
            <a:r>
              <a:rPr lang="en-US" dirty="0"/>
              <a:t>SD </a:t>
            </a:r>
            <a:r>
              <a:rPr lang="ro-RO" dirty="0"/>
              <a:t>în </a:t>
            </a:r>
            <a:r>
              <a:rPr lang="en-US" dirty="0"/>
              <a:t>EV3</a:t>
            </a:r>
            <a:r>
              <a:rPr lang="ro-RO" dirty="0"/>
              <a:t>-ul tău și deschide-l.</a:t>
            </a:r>
            <a:endParaRPr lang="en-US" dirty="0"/>
          </a:p>
          <a:p>
            <a:r>
              <a:rPr lang="ro-RO" dirty="0"/>
              <a:t>La început, vei vedea ecranul de bootare MI</a:t>
            </a:r>
            <a:r>
              <a:rPr lang="en-US" dirty="0"/>
              <a:t>NDSTORMS </a:t>
            </a:r>
            <a:r>
              <a:rPr lang="ro-RO" dirty="0"/>
              <a:t>și LED-urile butoanelor brick-ului vor fi aprinse pe culoarea roșie. Aceasta va fi urmat imediat de ecranul de boot a </a:t>
            </a:r>
            <a:r>
              <a:rPr lang="en-US" dirty="0"/>
              <a:t>ev3dev </a:t>
            </a:r>
            <a:r>
              <a:rPr lang="ro-RO" dirty="0"/>
              <a:t>și LED-urile se schimbă în </a:t>
            </a:r>
            <a:r>
              <a:rPr lang="en-US" dirty="0"/>
              <a:t>orange. </a:t>
            </a:r>
          </a:p>
          <a:p>
            <a:r>
              <a:rPr lang="ro-RO" dirty="0"/>
              <a:t>Luminile butoanelor de pe brick-ul EV3 vor clipi pentru a indica activitatea pe cardul SD.</a:t>
            </a:r>
            <a:endParaRPr lang="en-US" dirty="0"/>
          </a:p>
          <a:p>
            <a:r>
              <a:rPr lang="ro-RO" dirty="0"/>
              <a:t>Sfat</a:t>
            </a:r>
            <a:r>
              <a:rPr lang="en-US" dirty="0"/>
              <a:t>: </a:t>
            </a:r>
            <a:r>
              <a:rPr lang="ro-RO" dirty="0"/>
              <a:t>Cardul</a:t>
            </a:r>
            <a:r>
              <a:rPr lang="en-US" dirty="0"/>
              <a:t> SD </a:t>
            </a:r>
            <a:r>
              <a:rPr lang="ro-RO" dirty="0"/>
              <a:t>poate fi greu de scos Atașează o mică bucățică de bandă pentru a face asta. </a:t>
            </a:r>
            <a:r>
              <a:rPr lang="en-US" dirty="0"/>
              <a:t>(</a:t>
            </a:r>
            <a:r>
              <a:rPr lang="ro-RO" dirty="0"/>
              <a:t>Scoate banda înainte de un turneu FLL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EF89B-1067-4CE7-A3E3-3DFB3E3C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Image result for ev3 sd card">
            <a:extLst>
              <a:ext uri="{FF2B5EF4-FFF2-40B4-BE49-F238E27FC236}">
                <a16:creationId xmlns:a16="http://schemas.microsoft.com/office/drawing/2014/main" id="{0DF59735-7207-4837-A8E2-55608CE5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60" y="808371"/>
            <a:ext cx="2661978" cy="199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DEA8A0-2E70-4A73-BED4-DD1C2C176574}"/>
              </a:ext>
            </a:extLst>
          </p:cNvPr>
          <p:cNvSpPr/>
          <p:nvPr/>
        </p:nvSpPr>
        <p:spPr>
          <a:xfrm>
            <a:off x="6541713" y="1572467"/>
            <a:ext cx="562839" cy="60546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6E7FE-FAD0-49DE-AB71-F7A468692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73" t="5294" r="18925" b="33615"/>
          <a:stretch/>
        </p:blipFill>
        <p:spPr>
          <a:xfrm>
            <a:off x="5902430" y="2926467"/>
            <a:ext cx="2802810" cy="34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7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0FD6-F559-40E4-8E5E-B6533932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Pasul </a:t>
            </a:r>
            <a:r>
              <a:rPr lang="en-US" dirty="0"/>
              <a:t>4: </a:t>
            </a:r>
            <a:r>
              <a:rPr lang="en-US" dirty="0" err="1"/>
              <a:t>Instal</a:t>
            </a:r>
            <a:r>
              <a:rPr lang="ro-RO" dirty="0"/>
              <a:t>ează</a:t>
            </a:r>
            <a:r>
              <a:rPr lang="en-US" dirty="0"/>
              <a:t> Visual Studio Code (VSC)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F3BE8-3CFF-4C56-8E66-7AB1D556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4C040-CE81-4DD6-82C3-7F07D134F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785" y="1070179"/>
            <a:ext cx="3769419" cy="284499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425DF-A85F-471A-89CF-6200F189E6AE}"/>
              </a:ext>
            </a:extLst>
          </p:cNvPr>
          <p:cNvSpPr txBox="1"/>
          <p:nvPr/>
        </p:nvSpPr>
        <p:spPr>
          <a:xfrm>
            <a:off x="333632" y="2029655"/>
            <a:ext cx="3495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ro-RO" dirty="0"/>
              <a:t>escarcp și instalează</a:t>
            </a:r>
            <a:r>
              <a:rPr lang="en-US" dirty="0"/>
              <a:t> VSC </a:t>
            </a:r>
            <a:r>
              <a:rPr lang="ro-RO" dirty="0"/>
              <a:t>de aici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https://code.visualstudio.com/</a:t>
            </a:r>
            <a:r>
              <a:rPr lang="en-US" dirty="0"/>
              <a:t> for Mac, Windows, or Linux.</a:t>
            </a:r>
          </a:p>
          <a:p>
            <a:endParaRPr lang="en-US" dirty="0"/>
          </a:p>
          <a:p>
            <a:r>
              <a:rPr lang="ro-RO" dirty="0"/>
              <a:t>Acesta este </a:t>
            </a:r>
            <a:r>
              <a:rPr lang="en-US" dirty="0"/>
              <a:t>IDE </a:t>
            </a:r>
            <a:r>
              <a:rPr lang="ro-RO" dirty="0"/>
              <a:t>pe care să-l utilizezi pentru programele tale.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D80FD1-BE05-4FB4-A9AC-9091F1C40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495" y="3960714"/>
            <a:ext cx="3171116" cy="24471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C9CBB-AE02-4C7D-A744-FE5A2090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0946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6796</TotalTime>
  <Words>1113</Words>
  <Application>Microsoft Office PowerPoint</Application>
  <PresentationFormat>On-screen Show (4:3)</PresentationFormat>
  <Paragraphs>106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Franklin Gothic Book</vt:lpstr>
      <vt:lpstr>Helvetica Neue</vt:lpstr>
      <vt:lpstr>Crop</vt:lpstr>
      <vt:lpstr>Introducere în EV3Dev:  Set-up cu Python</vt:lpstr>
      <vt:lpstr>Obiective</vt:lpstr>
      <vt:lpstr>Materiale</vt:lpstr>
      <vt:lpstr>Ce este ev3dev?</vt:lpstr>
      <vt:lpstr>Pasul 1: Descarcă ev3dev</vt:lpstr>
      <vt:lpstr>ev3dev-jessie vs. ev3dev-stretch</vt:lpstr>
      <vt:lpstr>Pasul 2: Scrie imaginea (Windows, Mac, Linux)</vt:lpstr>
      <vt:lpstr>Pasul 3: Bootează ev3dev</vt:lpstr>
      <vt:lpstr>Pasul 4: Instalează Visual Studio Code (VSC)</vt:lpstr>
      <vt:lpstr>Pasul 5: Descarcă exemplul de proiect</vt:lpstr>
      <vt:lpstr>Pasul 6: Instalează python 3</vt:lpstr>
      <vt:lpstr>Pasul 7: Conectează-te la EV3dev</vt:lpstr>
      <vt:lpstr>Pasul 8: Rularea Codului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Robotica</cp:lastModifiedBy>
  <cp:revision>154</cp:revision>
  <cp:lastPrinted>2016-01-20T22:55:27Z</cp:lastPrinted>
  <dcterms:created xsi:type="dcterms:W3CDTF">2016-01-20T18:24:43Z</dcterms:created>
  <dcterms:modified xsi:type="dcterms:W3CDTF">2023-09-04T16:42:16Z</dcterms:modified>
</cp:coreProperties>
</file>